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7" r:id="rId2"/>
    <p:sldId id="463" r:id="rId3"/>
    <p:sldId id="413" r:id="rId4"/>
    <p:sldId id="414" r:id="rId5"/>
    <p:sldId id="466" r:id="rId6"/>
    <p:sldId id="484" r:id="rId7"/>
    <p:sldId id="462" r:id="rId8"/>
    <p:sldId id="485" r:id="rId9"/>
    <p:sldId id="489" r:id="rId10"/>
    <p:sldId id="486" r:id="rId11"/>
    <p:sldId id="479" r:id="rId12"/>
    <p:sldId id="480" r:id="rId13"/>
    <p:sldId id="488" r:id="rId14"/>
    <p:sldId id="490" r:id="rId15"/>
    <p:sldId id="491" r:id="rId16"/>
    <p:sldId id="492" r:id="rId17"/>
    <p:sldId id="493" r:id="rId18"/>
    <p:sldId id="494"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7500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3.png"/><Relationship Id="rId1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1.png"/><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1/OIA%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11</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695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 xmlns:a16="http://schemas.microsoft.com/office/drawing/2014/main" id="{4910239E-F6E8-4BD8-80A5-7BE0127B5350}"/>
              </a:ext>
            </a:extLst>
          </p:cNvPr>
          <p:cNvSpPr/>
          <p:nvPr/>
        </p:nvSpPr>
        <p:spPr>
          <a:xfrm>
            <a:off x="1847867" y="650241"/>
            <a:ext cx="8415215" cy="6220460"/>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 xmlns:a16="http://schemas.microsoft.com/office/drawing/2014/main" id="{5B6BEDF5-B91F-4629-86CE-2FCC734613AC}"/>
              </a:ext>
            </a:extLst>
          </p:cNvPr>
          <p:cNvCxnSpPr>
            <a:cxnSpLocks/>
          </p:cNvCxnSpPr>
          <p:nvPr/>
        </p:nvCxnSpPr>
        <p:spPr>
          <a:xfrm>
            <a:off x="2354902" y="3656269"/>
            <a:ext cx="2734312" cy="16026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965CB919-9DFA-4E42-BD2E-AE58D33DA300}"/>
              </a:ext>
            </a:extLst>
          </p:cNvPr>
          <p:cNvCxnSpPr>
            <a:cxnSpLocks/>
          </p:cNvCxnSpPr>
          <p:nvPr/>
        </p:nvCxnSpPr>
        <p:spPr>
          <a:xfrm>
            <a:off x="3122568" y="3008634"/>
            <a:ext cx="2726398" cy="155313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1F079C8-929C-4527-9CAB-3EDE7316CA0E}"/>
              </a:ext>
            </a:extLst>
          </p:cNvPr>
          <p:cNvCxnSpPr>
            <a:cxnSpLocks/>
          </p:cNvCxnSpPr>
          <p:nvPr/>
        </p:nvCxnSpPr>
        <p:spPr>
          <a:xfrm>
            <a:off x="6986012" y="1884374"/>
            <a:ext cx="2783657" cy="163023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 xmlns:a16="http://schemas.microsoft.com/office/drawing/2014/main" id="{CD9D7AC3-B5D6-4756-AF37-7C83C6F7B053}"/>
              </a:ext>
            </a:extLst>
          </p:cNvPr>
          <p:cNvSpPr/>
          <p:nvPr/>
        </p:nvSpPr>
        <p:spPr>
          <a:xfrm>
            <a:off x="6844712" y="1347338"/>
            <a:ext cx="248744"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 xmlns:a16="http://schemas.microsoft.com/office/drawing/2014/main" id="{2D75002A-8FD1-4E4C-B81B-09F3B49FCA9E}"/>
              </a:ext>
            </a:extLst>
          </p:cNvPr>
          <p:cNvSpPr/>
          <p:nvPr/>
        </p:nvSpPr>
        <p:spPr>
          <a:xfrm>
            <a:off x="5866113" y="3924027"/>
            <a:ext cx="831991" cy="651962"/>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 xmlns:a16="http://schemas.microsoft.com/office/drawing/2014/main" id="{30194A05-D334-4848-9314-897FA5500D77}"/>
              </a:ext>
            </a:extLst>
          </p:cNvPr>
          <p:cNvSpPr/>
          <p:nvPr/>
        </p:nvSpPr>
        <p:spPr>
          <a:xfrm>
            <a:off x="5075365" y="5248976"/>
            <a:ext cx="216593" cy="496608"/>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35"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 xmlns:a16="http://schemas.microsoft.com/office/drawing/2014/main"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44"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7"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 xmlns:a16="http://schemas.microsoft.com/office/drawing/2014/main"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 xmlns:a16="http://schemas.microsoft.com/office/drawing/2014/main"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8"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9"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70"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71" name="Oval 70">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124327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Classification of 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63528" y="923731"/>
            <a:ext cx="11900954" cy="5355312"/>
          </a:xfrm>
          <a:prstGeom prst="rect">
            <a:avLst/>
          </a:prstGeom>
          <a:noFill/>
        </p:spPr>
        <p:txBody>
          <a:bodyPr wrap="square" rtlCol="0">
            <a:spAutoFit/>
          </a:bodyPr>
          <a:lstStyle/>
          <a:p>
            <a:pPr marL="342900" indent="-342900">
              <a:buAutoNum type="arabicPeriod"/>
            </a:pPr>
            <a:r>
              <a:rPr lang="en-US" b="1" dirty="0"/>
              <a:t>Inner join</a:t>
            </a:r>
            <a:r>
              <a:rPr lang="en-US" dirty="0"/>
              <a:t>- Intersection of two tables, fetch exact matching column data from joined tables.</a:t>
            </a:r>
          </a:p>
          <a:p>
            <a:pPr lvl="1"/>
            <a:endParaRPr lang="en-US" dirty="0"/>
          </a:p>
          <a:p>
            <a:pPr lvl="1"/>
            <a:endParaRPr lang="en-US" dirty="0"/>
          </a:p>
          <a:p>
            <a:pPr lvl="1"/>
            <a:endParaRPr lang="en-US" dirty="0"/>
          </a:p>
          <a:p>
            <a:pPr lvl="1"/>
            <a:r>
              <a:rPr lang="en-US" dirty="0"/>
              <a:t> </a:t>
            </a:r>
          </a:p>
          <a:p>
            <a:pPr marL="342900" indent="-342900">
              <a:buAutoNum type="arabicPeriod"/>
            </a:pPr>
            <a:r>
              <a:rPr lang="en-US" b="1" dirty="0"/>
              <a:t>Left outer Join </a:t>
            </a:r>
            <a:r>
              <a:rPr lang="en-US" dirty="0"/>
              <a:t>– will fetch intersection + extra data from left table which has no matching records in right table</a:t>
            </a:r>
          </a:p>
          <a:p>
            <a:pPr lvl="1"/>
            <a:endParaRPr lang="en-US" dirty="0"/>
          </a:p>
          <a:p>
            <a:pPr lvl="1"/>
            <a:endParaRPr lang="en-US" dirty="0"/>
          </a:p>
          <a:p>
            <a:pPr lvl="1"/>
            <a:endParaRPr lang="en-US" dirty="0"/>
          </a:p>
          <a:p>
            <a:pPr marL="342900" indent="-342900">
              <a:buAutoNum type="arabicPeriod"/>
            </a:pPr>
            <a:r>
              <a:rPr lang="en-US" b="1" dirty="0"/>
              <a:t>Right Outer Join </a:t>
            </a:r>
            <a:r>
              <a:rPr lang="en-US" dirty="0"/>
              <a:t>– will fetch intersection + extra data from right table which has no matching records on left side</a:t>
            </a:r>
          </a:p>
          <a:p>
            <a:pPr lvl="1"/>
            <a:endParaRPr lang="en-US" dirty="0"/>
          </a:p>
          <a:p>
            <a:pPr lvl="1"/>
            <a:endParaRPr lang="en-US" dirty="0"/>
          </a:p>
          <a:p>
            <a:pPr lvl="1"/>
            <a:endParaRPr lang="en-US" dirty="0"/>
          </a:p>
          <a:p>
            <a:pPr marL="342900" indent="-342900">
              <a:buAutoNum type="arabicPeriod"/>
            </a:pPr>
            <a:r>
              <a:rPr lang="en-US" b="1" dirty="0"/>
              <a:t>Temporal Join </a:t>
            </a:r>
            <a:r>
              <a:rPr lang="en-US" dirty="0"/>
              <a:t>– This join enables a join with TIME dimension, in HANA there are M* tables which represent time dimension. </a:t>
            </a:r>
          </a:p>
          <a:p>
            <a:pPr marL="342900" indent="-342900">
              <a:buAutoNum type="arabicPeriod"/>
            </a:pPr>
            <a:r>
              <a:rPr lang="en-US" b="1" dirty="0"/>
              <a:t>Spatial Join </a:t>
            </a:r>
            <a:r>
              <a:rPr lang="en-US" dirty="0"/>
              <a:t>– Join geo stationary coordinate to calculate distances, locations, area, ..</a:t>
            </a:r>
          </a:p>
          <a:p>
            <a:pPr marL="342900" indent="-342900">
              <a:buAutoNum type="arabicPeriod"/>
            </a:pPr>
            <a:r>
              <a:rPr lang="en-US" b="1" dirty="0"/>
              <a:t>Star Join </a:t>
            </a:r>
            <a:r>
              <a:rPr lang="en-US" dirty="0"/>
              <a:t>– When we have more than one analytic views to be joined, we use star join.</a:t>
            </a:r>
          </a:p>
          <a:p>
            <a:pPr marL="342900" indent="-342900">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 xmlns:a16="http://schemas.microsoft.com/office/drawing/2014/main" id="{46BB5A72-772F-4FF5-893D-85746A8F5A84}"/>
              </a:ext>
            </a:extLst>
          </p:cNvPr>
          <p:cNvSpPr/>
          <p:nvPr/>
        </p:nvSpPr>
        <p:spPr>
          <a:xfrm>
            <a:off x="756138"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 xmlns:a16="http://schemas.microsoft.com/office/drawing/2014/main" id="{11DADE68-6412-4FD7-830C-7A08F1F4A550}"/>
              </a:ext>
            </a:extLst>
          </p:cNvPr>
          <p:cNvSpPr/>
          <p:nvPr/>
        </p:nvSpPr>
        <p:spPr>
          <a:xfrm>
            <a:off x="1409700"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 xmlns:a16="http://schemas.microsoft.com/office/drawing/2014/main" id="{6852F936-0D75-4E44-AA9F-0234916F0CC3}"/>
              </a:ext>
            </a:extLst>
          </p:cNvPr>
          <p:cNvSpPr/>
          <p:nvPr/>
        </p:nvSpPr>
        <p:spPr>
          <a:xfrm>
            <a:off x="756138" y="259319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 xmlns:a16="http://schemas.microsoft.com/office/drawing/2014/main" id="{33753180-8C29-49DF-8DAF-708616CC4FF0}"/>
              </a:ext>
            </a:extLst>
          </p:cNvPr>
          <p:cNvSpPr/>
          <p:nvPr/>
        </p:nvSpPr>
        <p:spPr>
          <a:xfrm>
            <a:off x="1383323" y="2593192"/>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 xmlns:a16="http://schemas.microsoft.com/office/drawing/2014/main" id="{92ACDF86-5275-48CC-9C9D-6833DCD1A0B3}"/>
              </a:ext>
            </a:extLst>
          </p:cNvPr>
          <p:cNvSpPr/>
          <p:nvPr/>
        </p:nvSpPr>
        <p:spPr>
          <a:xfrm>
            <a:off x="753208" y="367276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 xmlns:a16="http://schemas.microsoft.com/office/drawing/2014/main" id="{3ACCB32A-B2B5-4621-8E51-1626B518D706}"/>
              </a:ext>
            </a:extLst>
          </p:cNvPr>
          <p:cNvSpPr/>
          <p:nvPr/>
        </p:nvSpPr>
        <p:spPr>
          <a:xfrm>
            <a:off x="1383323" y="3672761"/>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Classification of Joins in HANA</a:t>
            </a:r>
          </a:p>
        </p:txBody>
      </p:sp>
      <p:sp>
        <p:nvSpPr>
          <p:cNvPr id="9" name="TextBox 8">
            <a:extLst>
              <a:ext uri="{FF2B5EF4-FFF2-40B4-BE49-F238E27FC236}">
                <a16:creationId xmlns=""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8</a:t>
            </a:r>
            <a:r>
              <a:rPr lang="en-US" b="1" dirty="0"/>
              <a:t>. Referential Join </a:t>
            </a:r>
            <a:r>
              <a:rPr lang="en-US" dirty="0"/>
              <a:t>– is a smart INNER JOIN. The join will be executed as inner join when columns from both tables are</a:t>
            </a:r>
          </a:p>
          <a:p>
            <a:r>
              <a:rPr lang="en-US" dirty="0"/>
              <a:t> selected in the query. But when the query has selected ONLY columns from one of the table alone, the join will be </a:t>
            </a:r>
            <a:r>
              <a:rPr lang="en-US" b="1" dirty="0"/>
              <a:t>pruned (abandoned/ignored)</a:t>
            </a:r>
            <a:endParaRPr lang="en-US" dirty="0"/>
          </a:p>
        </p:txBody>
      </p:sp>
      <p:graphicFrame>
        <p:nvGraphicFramePr>
          <p:cNvPr id="10" name="Table 9">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1" name="Table 10">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2" name="Straight Connector 11">
            <a:extLst>
              <a:ext uri="{FF2B5EF4-FFF2-40B4-BE49-F238E27FC236}">
                <a16:creationId xmlns="" xmlns:a16="http://schemas.microsoft.com/office/drawing/2014/main"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 xmlns:a16="http://schemas.microsoft.com/office/drawing/2014/main"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 xmlns:a16="http://schemas.microsoft.com/office/drawing/2014/main"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FFC2F8-77B3-4486-AECB-EFC8CC939F41}"/>
              </a:ext>
            </a:extLst>
          </p:cNvPr>
          <p:cNvSpPr txBox="1"/>
          <p:nvPr/>
        </p:nvSpPr>
        <p:spPr>
          <a:xfrm>
            <a:off x="68580"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 xmlns:a16="http://schemas.microsoft.com/office/drawing/2014/main"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 xmlns:a16="http://schemas.microsoft.com/office/drawing/2014/main"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8098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Attribute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1026" name="Picture 2" descr="SAP HANA Attribute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04" y="2100815"/>
            <a:ext cx="11476101" cy="413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3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Analytic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074" name="Picture 2" descr="https://www.guru99.com/images/sap-hana/030216_1026_SAPHANAMod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84" y="1988316"/>
            <a:ext cx="9239071" cy="4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Calculation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2050" name="Picture 2" descr="SAP HANA Calculation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2" y="1981830"/>
            <a:ext cx="8842656" cy="464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7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 xmlns:a16="http://schemas.microsoft.com/office/drawing/2014/main"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Mr. James told about me to the CIO of the company last week on Christmas dinner. The CIO is very impressed by listening my stories how I helped Mr. James. 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3074" name="Picture 2" descr="Why One-on-One Meetings Suck and What We Can Do About It | by Kyle Evans |  Product Coal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8" y="2286262"/>
            <a:ext cx="6035040" cy="42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5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04799" y="1009263"/>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4400" b="1" i="0" u="none" strike="noStrike" kern="1200" cap="none" spc="0" normalizeH="0" baseline="0" noProof="0" dirty="0" smtClean="0">
                <a:ln>
                  <a:noFill/>
                </a:ln>
                <a:solidFill>
                  <a:prstClr val="black"/>
                </a:solidFill>
                <a:effectLst/>
                <a:uLnTx/>
                <a:uFillTx/>
                <a:latin typeface="Cooper Black" panose="0208090404030B020404" pitchFamily="18" charset="0"/>
              </a:rPr>
              <a:t>11</a:t>
            </a:r>
            <a:endParaRPr kumimoji="0" lang="en-US" sz="44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29345"/>
            <a:ext cx="11696243" cy="6124754"/>
          </a:xfrm>
          <a:prstGeom prst="rect">
            <a:avLst/>
          </a:prstGeom>
          <a:noFill/>
        </p:spPr>
        <p:txBody>
          <a:bodyPr wrap="square" rtlCol="0">
            <a:spAutoFit/>
          </a:bodyPr>
          <a:lstStyle/>
          <a:p>
            <a:pPr marL="742950" lvl="1" indent="-285750">
              <a:buFont typeface="Arial" panose="020B0604020202020204" pitchFamily="34" charset="0"/>
              <a:buChar char="•"/>
            </a:pPr>
            <a:r>
              <a:rPr lang="en-US" i="1" dirty="0"/>
              <a:t>OIA Scenario ( Open Item Analysis )</a:t>
            </a:r>
          </a:p>
          <a:p>
            <a:pPr marL="742950" lvl="1" indent="-285750">
              <a:buFont typeface="Arial" panose="020B0604020202020204" pitchFamily="34" charset="0"/>
              <a:buChar char="•"/>
            </a:pPr>
            <a:r>
              <a:rPr lang="en-US" i="1" dirty="0"/>
              <a:t>Articulate Requirement for OIA</a:t>
            </a:r>
          </a:p>
          <a:p>
            <a:pPr marL="742950" lvl="1" indent="-285750">
              <a:buFont typeface="Arial" panose="020B0604020202020204" pitchFamily="34" charset="0"/>
              <a:buChar char="•"/>
            </a:pPr>
            <a:r>
              <a:rPr lang="en-US" i="1" dirty="0"/>
              <a:t>Execute OIA on ABAP</a:t>
            </a:r>
          </a:p>
          <a:p>
            <a:pPr marL="742950" lvl="1" indent="-285750">
              <a:buFont typeface="Arial" panose="020B0604020202020204" pitchFamily="34" charset="0"/>
              <a:buChar char="•"/>
            </a:pPr>
            <a:r>
              <a:rPr lang="en-US" i="1" dirty="0"/>
              <a:t>SQL Console</a:t>
            </a:r>
          </a:p>
          <a:p>
            <a:pPr marL="742950" lvl="1" indent="-285750">
              <a:buFont typeface="Arial" panose="020B0604020202020204" pitchFamily="34" charset="0"/>
              <a:buChar char="•"/>
            </a:pPr>
            <a:r>
              <a:rPr lang="en-US" i="1" dirty="0"/>
              <a:t>Introduction to HANA Database User</a:t>
            </a:r>
          </a:p>
          <a:p>
            <a:pPr marL="742950" lvl="1" indent="-285750">
              <a:buFont typeface="Arial" panose="020B0604020202020204" pitchFamily="34" charset="0"/>
              <a:buChar char="•"/>
            </a:pPr>
            <a:r>
              <a:rPr lang="en-US" i="1" dirty="0"/>
              <a:t>Data Modeling </a:t>
            </a:r>
          </a:p>
          <a:p>
            <a:pPr marL="1352443" lvl="2" indent="-285750">
              <a:buFont typeface="Wingdings" panose="05000000000000000000" pitchFamily="2" charset="2"/>
              <a:buChar char="Ø"/>
            </a:pPr>
            <a:r>
              <a:rPr lang="en-US" i="1" dirty="0"/>
              <a:t>Attribute View</a:t>
            </a:r>
          </a:p>
          <a:p>
            <a:pPr marL="1352443" lvl="2" indent="-285750">
              <a:buFont typeface="Wingdings" panose="05000000000000000000" pitchFamily="2" charset="2"/>
              <a:buChar char="Ø"/>
            </a:pPr>
            <a:r>
              <a:rPr lang="en-US" i="1" dirty="0"/>
              <a:t>Analytics View</a:t>
            </a:r>
          </a:p>
          <a:p>
            <a:pPr marL="1352443" lvl="2" indent="-285750">
              <a:buFont typeface="Wingdings" panose="05000000000000000000" pitchFamily="2" charset="2"/>
              <a:buChar char="Ø"/>
            </a:pPr>
            <a:r>
              <a:rPr lang="en-US" i="1" dirty="0"/>
              <a:t>Calculation View</a:t>
            </a:r>
          </a:p>
          <a:p>
            <a:pPr marL="1961937" lvl="3" indent="-285750">
              <a:buFont typeface="Wingdings" panose="05000000000000000000" pitchFamily="2" charset="2"/>
              <a:buChar char="v"/>
            </a:pPr>
            <a:r>
              <a:rPr lang="en-US" i="1" dirty="0"/>
              <a:t>Graphical Calculation Views</a:t>
            </a:r>
          </a:p>
          <a:p>
            <a:pPr marL="1961937" lvl="3" indent="-285750">
              <a:buFont typeface="Wingdings" panose="05000000000000000000" pitchFamily="2" charset="2"/>
              <a:buChar char="v"/>
            </a:pPr>
            <a:r>
              <a:rPr lang="en-US" i="1" dirty="0"/>
              <a:t>Scripted Calculation Views</a:t>
            </a:r>
          </a:p>
          <a:p>
            <a:pPr marL="742950" lvl="1" indent="-285750">
              <a:buFont typeface="Arial" panose="020B0604020202020204" pitchFamily="34" charset="0"/>
              <a:buChar char="•"/>
            </a:pPr>
            <a:r>
              <a:rPr lang="en-US" i="1" dirty="0"/>
              <a:t>Classification of  Join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---Break---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lang="en-US" i="1" dirty="0"/>
              <a:t>Creation and execution of  Data Models </a:t>
            </a:r>
          </a:p>
          <a:p>
            <a:pPr marL="742950" lvl="1" indent="-285750">
              <a:buFont typeface="Arial" panose="020B0604020202020204" pitchFamily="34" charset="0"/>
              <a:buChar char="•"/>
            </a:pPr>
            <a:r>
              <a:rPr lang="en-US" i="1" dirty="0"/>
              <a:t>Showing Concept of currency conversion</a:t>
            </a:r>
          </a:p>
          <a:p>
            <a:pPr marL="742950" lvl="1" indent="-285750">
              <a:buFont typeface="Arial" panose="020B0604020202020204" pitchFamily="34" charset="0"/>
              <a:buChar char="•"/>
            </a:pPr>
            <a:r>
              <a:rPr lang="en-US" i="1" dirty="0"/>
              <a:t>Concept of  Dimensions and Measures </a:t>
            </a:r>
          </a:p>
          <a:p>
            <a:pPr marL="742950" lvl="1" indent="-285750">
              <a:buFont typeface="Arial" panose="020B0604020202020204" pitchFamily="34" charset="0"/>
              <a:buChar char="•"/>
            </a:pPr>
            <a:r>
              <a:rPr lang="en-US" i="1" dirty="0"/>
              <a:t>Implementing OIA  Using Calculation View </a:t>
            </a:r>
          </a:p>
          <a:p>
            <a:pPr marL="742950" lvl="1" indent="-285750">
              <a:buFont typeface="Arial" panose="020B0604020202020204" pitchFamily="34" charset="0"/>
              <a:buChar char="•"/>
            </a:pPr>
            <a:r>
              <a:rPr lang="en-US" i="1" dirty="0"/>
              <a:t>Concept of  Delivery Unit</a:t>
            </a:r>
          </a:p>
          <a:p>
            <a:pPr lvl="1"/>
            <a:endParaRPr lang="en-US" i="1" dirty="0"/>
          </a:p>
          <a:p>
            <a:pPr lvl="1"/>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OIA Scenario - Open Item Analysis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2668874E-C0FA-4ADA-BBF6-2FE5710B408A}"/>
              </a:ext>
            </a:extLst>
          </p:cNvPr>
          <p:cNvSpPr txBox="1"/>
          <p:nvPr/>
        </p:nvSpPr>
        <p:spPr>
          <a:xfrm>
            <a:off x="163528" y="923731"/>
            <a:ext cx="11900954" cy="3139321"/>
          </a:xfrm>
          <a:prstGeom prst="rect">
            <a:avLst/>
          </a:prstGeom>
          <a:noFill/>
        </p:spPr>
        <p:txBody>
          <a:bodyPr wrap="square" rtlCol="0">
            <a:spAutoFit/>
          </a:bodyPr>
          <a:lstStyle/>
          <a:p>
            <a:r>
              <a:rPr lang="en-US" b="1" dirty="0"/>
              <a:t>Mr. James (Account Receivable Accountant)</a:t>
            </a:r>
          </a:p>
          <a:p>
            <a:r>
              <a:rPr lang="en-US" dirty="0"/>
              <a:t>Mr. James is a 63 year old men, working in our Toronto office since last 30 years of service. He lives in downtown near the lake in his own 680 Sq yard home. He is a proud father of 2 girls which are studying. And drives Audi A6.</a:t>
            </a:r>
          </a:p>
          <a:p>
            <a:r>
              <a:rPr lang="en-US" dirty="0"/>
              <a:t>He is a seasonal Skiing player.</a:t>
            </a:r>
          </a:p>
          <a:p>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Articulate Requirement for OIA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163528" y="923731"/>
            <a:ext cx="11900954"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Payment_Status =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(gross_amount)</a:t>
            </a:r>
          </a:p>
          <a:p>
            <a:pPr marL="800100" lvl="1" indent="-342900">
              <a:buAutoNum type="arabicPeriod"/>
            </a:pPr>
            <a:r>
              <a:rPr lang="en-US" sz="2000" dirty="0"/>
              <a:t>Business partner information to find which co. SNWD_BPA</a:t>
            </a:r>
          </a:p>
          <a:p>
            <a:pPr lvl="1"/>
            <a:endParaRPr lang="en-US" sz="2000" dirty="0"/>
          </a:p>
          <a:p>
            <a:pPr marL="342900" indent="-342900">
              <a:buAutoNum type="arabicPeriod"/>
            </a:pPr>
            <a:r>
              <a:rPr lang="en-US" sz="2000" dirty="0"/>
              <a:t>Classify the customers which are at high risk</a:t>
            </a:r>
          </a:p>
          <a:p>
            <a:endParaRPr lang="en-US" sz="2000" dirty="0"/>
          </a:p>
          <a:p>
            <a:r>
              <a:rPr lang="en-US" sz="2000" dirty="0"/>
              <a:t> 5.   Dunning – Reminders / calls for making payment</a:t>
            </a:r>
          </a:p>
          <a:p>
            <a:r>
              <a:rPr lang="en-US" sz="2000" dirty="0"/>
              <a:t>        COLLECT statement in ABAP.??</a:t>
            </a:r>
          </a:p>
        </p:txBody>
      </p:sp>
    </p:spTree>
    <p:extLst>
      <p:ext uri="{BB962C8B-B14F-4D97-AF65-F5344CB8AC3E}">
        <p14:creationId xmlns:p14="http://schemas.microsoft.com/office/powerpoint/2010/main" val="20773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Custom Table for OIA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a:blip r:embed="rId3"/>
          <a:stretch>
            <a:fillRect/>
          </a:stretch>
        </p:blipFill>
        <p:spPr>
          <a:xfrm>
            <a:off x="494831" y="1377554"/>
            <a:ext cx="11129213" cy="4389500"/>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347868" y="961224"/>
            <a:ext cx="1173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a:rPr>
              <a:t> </a:t>
            </a:r>
            <a:r>
              <a:rPr lang="en-US" sz="2400" dirty="0" smtClean="0">
                <a:solidFill>
                  <a:prstClr val="black"/>
                </a:solidFill>
                <a:latin typeface="Calibri"/>
                <a:hlinkClick r:id="rId3"/>
              </a:rPr>
              <a:t>OIA Scenario </a:t>
            </a:r>
            <a:endParaRPr lang="en-US" sz="2400" dirty="0">
              <a:solidFill>
                <a:prstClr val="black"/>
              </a:solidFill>
              <a:latin typeface="Calibri"/>
            </a:endParaRPr>
          </a:p>
        </p:txBody>
      </p:sp>
      <p:pic>
        <p:nvPicPr>
          <p:cNvPr id="1026" name="Picture 2" descr="Free Vector | Professional programmer engineer writing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704" y="425146"/>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27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Modeling</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347868" y="961224"/>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Models in SAP HANA</a:t>
            </a:r>
          </a:p>
        </p:txBody>
      </p:sp>
      <p:sp>
        <p:nvSpPr>
          <p:cNvPr id="17"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rgbClr val="7030A0"/>
          </a:solidFill>
          <a:ln w="14367" cap="flat">
            <a:noFill/>
            <a:prstDash val="solid"/>
            <a:miter/>
          </a:ln>
        </p:spPr>
        <p:txBody>
          <a:bodyPr rtlCol="0" anchor="ctr"/>
          <a:lstStyle/>
          <a:p>
            <a:endParaRPr lang="aa-ET"/>
          </a:p>
        </p:txBody>
      </p:sp>
      <p:sp>
        <p:nvSpPr>
          <p:cNvPr id="18"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bg2">
              <a:lumMod val="75000"/>
            </a:schemeClr>
          </a:solidFill>
          <a:ln w="14367" cap="flat">
            <a:noFill/>
            <a:prstDash val="solid"/>
            <a:miter/>
          </a:ln>
        </p:spPr>
        <p:txBody>
          <a:bodyPr rtlCol="0" anchor="ctr"/>
          <a:lstStyle/>
          <a:p>
            <a:endParaRPr lang="aa-ET"/>
          </a:p>
        </p:txBody>
      </p:sp>
      <p:sp>
        <p:nvSpPr>
          <p:cNvPr id="19"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2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2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3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Why 3 Models?</a:t>
            </a:r>
          </a:p>
        </p:txBody>
      </p:sp>
      <p:sp>
        <p:nvSpPr>
          <p:cNvPr id="17" name="Rectangle 16">
            <a:extLst>
              <a:ext uri="{FF2B5EF4-FFF2-40B4-BE49-F238E27FC236}">
                <a16:creationId xmlns="" xmlns:a16="http://schemas.microsoft.com/office/drawing/2014/main" id="{BFC8D609-F5FA-4AF3-AADB-F05C0F229157}"/>
              </a:ext>
            </a:extLst>
          </p:cNvPr>
          <p:cNvSpPr/>
          <p:nvPr/>
        </p:nvSpPr>
        <p:spPr>
          <a:xfrm>
            <a:off x="49732" y="6012061"/>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grpSp>
        <p:nvGrpSpPr>
          <p:cNvPr id="21" name="Group 20"/>
          <p:cNvGrpSpPr/>
          <p:nvPr/>
        </p:nvGrpSpPr>
        <p:grpSpPr>
          <a:xfrm>
            <a:off x="2181712" y="1295400"/>
            <a:ext cx="6973820" cy="5108066"/>
            <a:chOff x="2942502" y="1631084"/>
            <a:chExt cx="6303820" cy="4617316"/>
          </a:xfrm>
        </p:grpSpPr>
        <p:grpSp>
          <p:nvGrpSpPr>
            <p:cNvPr id="23" name="Group 20"/>
            <p:cNvGrpSpPr/>
            <p:nvPr/>
          </p:nvGrpSpPr>
          <p:grpSpPr>
            <a:xfrm>
              <a:off x="2942502" y="1631084"/>
              <a:ext cx="6303820" cy="4617316"/>
              <a:chOff x="2942502" y="1676400"/>
              <a:chExt cx="6303820" cy="4617316"/>
            </a:xfrm>
          </p:grpSpPr>
          <p:grpSp>
            <p:nvGrpSpPr>
              <p:cNvPr id="27" name="Group 15"/>
              <p:cNvGrpSpPr/>
              <p:nvPr/>
            </p:nvGrpSpPr>
            <p:grpSpPr>
              <a:xfrm>
                <a:off x="2942502" y="1676400"/>
                <a:ext cx="6303820" cy="4617316"/>
                <a:chOff x="3013517" y="1831975"/>
                <a:chExt cx="6303820" cy="4617316"/>
              </a:xfrm>
            </p:grpSpPr>
            <p:grpSp>
              <p:nvGrpSpPr>
                <p:cNvPr id="31" name="Group 14"/>
                <p:cNvGrpSpPr/>
                <p:nvPr/>
              </p:nvGrpSpPr>
              <p:grpSpPr>
                <a:xfrm>
                  <a:off x="4104852" y="1831975"/>
                  <a:ext cx="4121150" cy="4094163"/>
                  <a:chOff x="3960813" y="1831975"/>
                  <a:chExt cx="4121150" cy="4094163"/>
                </a:xfrm>
              </p:grpSpPr>
              <p:sp>
                <p:nvSpPr>
                  <p:cNvPr id="33"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Oval 31"/>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sp>
            <p:nvSpPr>
              <p:cNvPr id="28" name="TextBox 27"/>
              <p:cNvSpPr txBox="1"/>
              <p:nvPr/>
            </p:nvSpPr>
            <p:spPr>
              <a:xfrm>
                <a:off x="6551612" y="2057400"/>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01</a:t>
                </a:r>
                <a:endParaRPr lang="en-US" sz="4400" b="1" dirty="0">
                  <a:solidFill>
                    <a:schemeClr val="bg1"/>
                  </a:solidFill>
                  <a:latin typeface="Arial" pitchFamily="34" charset="0"/>
                  <a:cs typeface="Arial" pitchFamily="34" charset="0"/>
                </a:endParaRPr>
              </a:p>
            </p:txBody>
          </p:sp>
          <p:sp>
            <p:nvSpPr>
              <p:cNvPr id="29" name="TextBox 28"/>
              <p:cNvSpPr txBox="1"/>
              <p:nvPr/>
            </p:nvSpPr>
            <p:spPr>
              <a:xfrm>
                <a:off x="6393873" y="4613564"/>
                <a:ext cx="734931" cy="695518"/>
              </a:xfrm>
              <a:prstGeom prst="rect">
                <a:avLst/>
              </a:prstGeom>
              <a:noFill/>
            </p:spPr>
            <p:txBody>
              <a:bodyPr wrap="none" rtlCol="0">
                <a:spAutoFit/>
              </a:bodyPr>
              <a:lstStyle/>
              <a:p>
                <a:r>
                  <a:rPr lang="en-US" sz="4400" b="1" dirty="0" smtClean="0">
                    <a:solidFill>
                      <a:schemeClr val="tx1">
                        <a:lumMod val="85000"/>
                        <a:lumOff val="15000"/>
                      </a:schemeClr>
                    </a:solidFill>
                    <a:latin typeface="Arial" pitchFamily="34" charset="0"/>
                    <a:cs typeface="Arial" pitchFamily="34" charset="0"/>
                  </a:rPr>
                  <a:t>02</a:t>
                </a:r>
                <a:endParaRPr lang="en-US" sz="4400" b="1" dirty="0">
                  <a:solidFill>
                    <a:schemeClr val="tx1">
                      <a:lumMod val="85000"/>
                      <a:lumOff val="15000"/>
                    </a:schemeClr>
                  </a:solidFill>
                  <a:latin typeface="Arial" pitchFamily="34" charset="0"/>
                  <a:cs typeface="Arial" pitchFamily="34" charset="0"/>
                </a:endParaRPr>
              </a:p>
            </p:txBody>
          </p:sp>
          <p:sp>
            <p:nvSpPr>
              <p:cNvPr id="30" name="TextBox 29"/>
              <p:cNvSpPr txBox="1"/>
              <p:nvPr/>
            </p:nvSpPr>
            <p:spPr>
              <a:xfrm>
                <a:off x="4123316" y="3311237"/>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03</a:t>
                </a:r>
                <a:endParaRPr lang="en-US" sz="4400" b="1" dirty="0">
                  <a:solidFill>
                    <a:schemeClr val="bg1"/>
                  </a:solidFill>
                  <a:latin typeface="Arial" pitchFamily="34" charset="0"/>
                  <a:cs typeface="Arial" pitchFamily="34" charset="0"/>
                </a:endParaRPr>
              </a:p>
            </p:txBody>
          </p:sp>
        </p:grpSp>
        <p:sp>
          <p:nvSpPr>
            <p:cNvPr id="24" name="TextBox 23"/>
            <p:cNvSpPr txBox="1"/>
            <p:nvPr/>
          </p:nvSpPr>
          <p:spPr>
            <a:xfrm rot="2428355">
              <a:off x="4440772" y="2370386"/>
              <a:ext cx="1852518" cy="333849"/>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Attribute View</a:t>
              </a:r>
              <a:r>
                <a:rPr lang="en-US" sz="1800" kern="0" dirty="0" smtClean="0">
                  <a:solidFill>
                    <a:schemeClr val="bg1"/>
                  </a:solidFill>
                  <a:latin typeface="Arial" pitchFamily="34" charset="0"/>
                  <a:cs typeface="Arial" pitchFamily="34" charset="0"/>
                </a:rPr>
                <a:t>. </a:t>
              </a:r>
            </a:p>
          </p:txBody>
        </p:sp>
        <p:sp>
          <p:nvSpPr>
            <p:cNvPr id="25" name="TextBox 24"/>
            <p:cNvSpPr txBox="1"/>
            <p:nvPr/>
          </p:nvSpPr>
          <p:spPr>
            <a:xfrm rot="20137400">
              <a:off x="6493139" y="3475766"/>
              <a:ext cx="1488585" cy="333849"/>
            </a:xfrm>
            <a:prstGeom prst="rect">
              <a:avLst/>
            </a:prstGeom>
            <a:noFill/>
          </p:spPr>
          <p:txBody>
            <a:bodyPr wrap="square" rtlCol="0">
              <a:spAutoFit/>
            </a:bodyPr>
            <a:lstStyle/>
            <a:p>
              <a:pPr lvl="0"/>
              <a:r>
                <a:rPr lang="en-US" kern="0" dirty="0" smtClean="0">
                  <a:solidFill>
                    <a:schemeClr val="bg1"/>
                  </a:solidFill>
                  <a:latin typeface="Arial" pitchFamily="34" charset="0"/>
                  <a:cs typeface="Arial" pitchFamily="34" charset="0"/>
                </a:rPr>
                <a:t>Analytic View</a:t>
              </a:r>
              <a:r>
                <a:rPr lang="en-US" sz="1800" kern="0" dirty="0" smtClean="0">
                  <a:solidFill>
                    <a:schemeClr val="bg1"/>
                  </a:solidFill>
                  <a:latin typeface="Arial" pitchFamily="34" charset="0"/>
                  <a:cs typeface="Arial" pitchFamily="34" charset="0"/>
                </a:rPr>
                <a:t> </a:t>
              </a:r>
            </a:p>
          </p:txBody>
        </p:sp>
        <p:sp>
          <p:nvSpPr>
            <p:cNvPr id="26" name="TextBox 25"/>
            <p:cNvSpPr txBox="1"/>
            <p:nvPr/>
          </p:nvSpPr>
          <p:spPr>
            <a:xfrm rot="18100222">
              <a:off x="4722534" y="4382540"/>
              <a:ext cx="1488585" cy="584236"/>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Calculation View</a:t>
              </a:r>
              <a:r>
                <a:rPr lang="en-US" sz="1800" kern="0" dirty="0" smtClean="0">
                  <a:solidFill>
                    <a:schemeClr val="bg1"/>
                  </a:solidFill>
                  <a:latin typeface="Arial" pitchFamily="34" charset="0"/>
                  <a:cs typeface="Arial" pitchFamily="34" charset="0"/>
                </a:rPr>
                <a:t>. </a:t>
              </a:r>
            </a:p>
          </p:txBody>
        </p:sp>
      </p:grpSp>
      <p:sp>
        <p:nvSpPr>
          <p:cNvPr id="39" name="TextBox 38"/>
          <p:cNvSpPr txBox="1"/>
          <p:nvPr/>
        </p:nvSpPr>
        <p:spPr>
          <a:xfrm>
            <a:off x="7732651" y="652672"/>
            <a:ext cx="3715377"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JOIN engine</a:t>
            </a:r>
          </a:p>
          <a:p>
            <a:pPr marL="285750" indent="-285750">
              <a:buFont typeface="Wingdings" panose="05000000000000000000" pitchFamily="2" charset="2"/>
              <a:buChar char="Ø"/>
            </a:pPr>
            <a:r>
              <a:rPr lang="en-US" dirty="0"/>
              <a:t>Is to read master data and joins must faster than any other views</a:t>
            </a:r>
          </a:p>
          <a:p>
            <a:pPr marL="285750" indent="-285750">
              <a:buFont typeface="Wingdings" panose="05000000000000000000" pitchFamily="2" charset="2"/>
              <a:buChar char="Ø"/>
            </a:pPr>
            <a:r>
              <a:rPr lang="en-US" dirty="0"/>
              <a:t>We must mark key field while developing attribute views</a:t>
            </a:r>
          </a:p>
          <a:p>
            <a:pPr marL="285750" indent="-285750">
              <a:buFont typeface="Wingdings" panose="05000000000000000000" pitchFamily="2" charset="2"/>
              <a:buChar char="Ø"/>
            </a:pPr>
            <a:r>
              <a:rPr lang="en-US" dirty="0"/>
              <a:t>Add calculations also</a:t>
            </a:r>
          </a:p>
          <a:p>
            <a:pPr marL="285750" indent="-285750">
              <a:buFont typeface="Wingdings" panose="05000000000000000000" pitchFamily="2" charset="2"/>
              <a:buChar char="Ø"/>
            </a:pPr>
            <a:r>
              <a:rPr lang="en-US" dirty="0"/>
              <a:t>5 types of Joins</a:t>
            </a:r>
          </a:p>
        </p:txBody>
      </p:sp>
      <p:sp>
        <p:nvSpPr>
          <p:cNvPr id="40" name="TextBox 39"/>
          <p:cNvSpPr txBox="1"/>
          <p:nvPr/>
        </p:nvSpPr>
        <p:spPr>
          <a:xfrm>
            <a:off x="7997692" y="3727175"/>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OLAP/Analytic engine</a:t>
            </a:r>
          </a:p>
          <a:p>
            <a:pPr marL="285750" indent="-285750">
              <a:buFont typeface="Wingdings" panose="05000000000000000000" pitchFamily="2" charset="2"/>
              <a:buChar char="Ø"/>
            </a:pPr>
            <a:r>
              <a:rPr lang="en-US" dirty="0"/>
              <a:t>Is to read combination of transaction and master data </a:t>
            </a:r>
          </a:p>
          <a:p>
            <a:pPr marL="285750" indent="-285750">
              <a:buFont typeface="Wingdings" panose="05000000000000000000" pitchFamily="2" charset="2"/>
              <a:buChar char="Ø"/>
            </a:pPr>
            <a:r>
              <a:rPr lang="en-US" dirty="0"/>
              <a:t>Good performing Aggregations like SUM, MIN, MAX, COUNT, AVG</a:t>
            </a:r>
          </a:p>
          <a:p>
            <a:pPr marL="285750" indent="-285750">
              <a:buFont typeface="Wingdings" panose="05000000000000000000" pitchFamily="2" charset="2"/>
              <a:buChar char="Ø"/>
            </a:pPr>
            <a:r>
              <a:rPr lang="en-US" dirty="0"/>
              <a:t>Perform Currency conversion</a:t>
            </a:r>
          </a:p>
          <a:p>
            <a:pPr marL="285750" indent="-285750">
              <a:buFont typeface="Wingdings" panose="05000000000000000000" pitchFamily="2" charset="2"/>
              <a:buChar char="Ø"/>
            </a:pPr>
            <a:r>
              <a:rPr lang="en-US" dirty="0"/>
              <a:t>Run Analytics on top</a:t>
            </a:r>
          </a:p>
        </p:txBody>
      </p:sp>
      <p:sp>
        <p:nvSpPr>
          <p:cNvPr id="41" name="TextBox 40"/>
          <p:cNvSpPr txBox="1"/>
          <p:nvPr/>
        </p:nvSpPr>
        <p:spPr>
          <a:xfrm>
            <a:off x="79514" y="2630558"/>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Most powerful view type</a:t>
            </a:r>
          </a:p>
          <a:p>
            <a:pPr marL="285750" indent="-285750">
              <a:buFont typeface="Wingdings" panose="05000000000000000000" pitchFamily="2" charset="2"/>
              <a:buChar char="Ø"/>
            </a:pPr>
            <a:r>
              <a:rPr lang="en-US" dirty="0"/>
              <a:t>Multi purpose, read any source</a:t>
            </a:r>
          </a:p>
          <a:p>
            <a:pPr marL="285750" indent="-285750">
              <a:buFont typeface="Wingdings" panose="05000000000000000000" pitchFamily="2" charset="2"/>
              <a:buChar char="Ø"/>
            </a:pPr>
            <a:r>
              <a:rPr lang="en-US" dirty="0"/>
              <a:t>      table, other view</a:t>
            </a:r>
          </a:p>
          <a:p>
            <a:pPr marL="285750" indent="-285750">
              <a:buFont typeface="Wingdings" panose="05000000000000000000" pitchFamily="2" charset="2"/>
              <a:buChar char="Ø"/>
            </a:pPr>
            <a:r>
              <a:rPr lang="en-US" dirty="0"/>
              <a:t>Processed in calculation engine</a:t>
            </a:r>
          </a:p>
          <a:p>
            <a:pPr marL="285750" indent="-285750">
              <a:buFont typeface="Wingdings" panose="05000000000000000000" pitchFamily="2" charset="2"/>
              <a:buChar char="Ø"/>
            </a:pPr>
            <a:r>
              <a:rPr lang="en-US" dirty="0"/>
              <a:t>Have lots of build in functions</a:t>
            </a:r>
          </a:p>
          <a:p>
            <a:pPr marL="285750" indent="-285750">
              <a:buFont typeface="Wingdings" panose="05000000000000000000" pitchFamily="2" charset="2"/>
              <a:buChar char="Ø"/>
            </a:pPr>
            <a:r>
              <a:rPr lang="en-US" dirty="0" smtClean="0"/>
              <a:t>2 Types of Calculation Views :</a:t>
            </a:r>
          </a:p>
          <a:p>
            <a:pPr marL="285750" indent="-285750">
              <a:buFont typeface="Arial" panose="020B0604020202020204" pitchFamily="34" charset="0"/>
              <a:buChar char="•"/>
            </a:pPr>
            <a:r>
              <a:rPr lang="en-US" dirty="0" smtClean="0"/>
              <a:t>Graphical </a:t>
            </a:r>
          </a:p>
          <a:p>
            <a:pPr marL="285750" indent="-285750">
              <a:buFont typeface="Arial" panose="020B0604020202020204" pitchFamily="34" charset="0"/>
              <a:buChar char="•"/>
            </a:pPr>
            <a:r>
              <a:rPr lang="en-US" dirty="0" smtClean="0"/>
              <a:t> </a:t>
            </a:r>
            <a:r>
              <a:rPr lang="en-US" dirty="0"/>
              <a:t>Scripted</a:t>
            </a:r>
          </a:p>
        </p:txBody>
      </p:sp>
    </p:spTree>
    <p:extLst>
      <p:ext uri="{BB962C8B-B14F-4D97-AF65-F5344CB8AC3E}">
        <p14:creationId xmlns:p14="http://schemas.microsoft.com/office/powerpoint/2010/main" val="24292793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7200</TotalTime>
  <Words>1303</Words>
  <Application>Microsoft Office PowerPoint</Application>
  <PresentationFormat>Widescreen</PresentationFormat>
  <Paragraphs>232</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555</cp:revision>
  <dcterms:created xsi:type="dcterms:W3CDTF">2016-07-10T03:33:26Z</dcterms:created>
  <dcterms:modified xsi:type="dcterms:W3CDTF">2021-05-17T11:36:56Z</dcterms:modified>
</cp:coreProperties>
</file>